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81" r:id="rId3"/>
    <p:sldId id="258" r:id="rId4"/>
    <p:sldId id="261" r:id="rId5"/>
    <p:sldId id="287" r:id="rId6"/>
    <p:sldId id="269" r:id="rId7"/>
    <p:sldId id="28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2910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6219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659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507919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5898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947620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9511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518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062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1117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7807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981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3112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059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843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8846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661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36464-129F-4DBE-B636-DFFEAC851D93}" type="datetimeFigureOut">
              <a:rPr lang="ru-RU" smtClean="0"/>
              <a:pPr/>
              <a:t>12.04.2024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7B0399B-BD8C-430F-A574-D9054E128F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1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063" y="1225888"/>
            <a:ext cx="9149580" cy="21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tt-RU" sz="4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Татар теле һәм әдәбияты дәресләрендә укучыларның функциональ грамоталылыкларын </a:t>
            </a:r>
            <a:r>
              <a:rPr lang="tt-RU" sz="40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формалаштыру </a:t>
            </a:r>
            <a:r>
              <a:rPr lang="tt-RU" sz="4000" b="1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8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232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739" y="1480566"/>
            <a:ext cx="9871911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dirty="0">
                <a:solidFill>
                  <a:srgbClr val="C00000"/>
                </a:solidFill>
                <a:latin typeface="Times New Roman"/>
                <a:ea typeface="Times New Roman"/>
              </a:rPr>
              <a:t>«</a:t>
            </a:r>
            <a:r>
              <a:rPr lang="tt-RU" sz="4000" u="sng" dirty="0">
                <a:solidFill>
                  <a:srgbClr val="C00000"/>
                </a:solidFill>
                <a:latin typeface="Times New Roman"/>
                <a:ea typeface="Times New Roman"/>
              </a:rPr>
              <a:t>Функциональ грамоталылык – тормыш бурычларын хәл итү өчен, кешенең гомер дәвамында алган белемнәрен эшчәнлекнең төрле даирәләрендә, аралашуда һәм социаль мөнәсәбәтләрдә куллана белү сәләте ул</a:t>
            </a:r>
            <a:r>
              <a:rPr lang="tt-RU" sz="4000" u="sng" dirty="0" smtClean="0">
                <a:solidFill>
                  <a:srgbClr val="C00000"/>
                </a:solidFill>
                <a:latin typeface="Times New Roman"/>
                <a:ea typeface="Times New Roman"/>
              </a:rPr>
              <a:t>»</a:t>
            </a:r>
            <a:r>
              <a:rPr lang="tt-RU" sz="40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.</a:t>
            </a:r>
          </a:p>
          <a:p>
            <a:r>
              <a:rPr lang="tt-RU" sz="2400" dirty="0" smtClean="0">
                <a:latin typeface="Times New Roman"/>
                <a:ea typeface="Times New Roman"/>
              </a:rPr>
              <a:t>                                             Л</a:t>
            </a:r>
            <a:r>
              <a:rPr lang="tt-RU" sz="3200" dirty="0" smtClean="0">
                <a:latin typeface="Times New Roman"/>
                <a:ea typeface="Times New Roman"/>
              </a:rPr>
              <a:t>ингвист, </a:t>
            </a:r>
            <a:r>
              <a:rPr lang="tt-RU" sz="3200" dirty="0">
                <a:latin typeface="Times New Roman"/>
                <a:ea typeface="Times New Roman"/>
              </a:rPr>
              <a:t>психолог А.А.Леонтьев</a:t>
            </a:r>
            <a:endParaRPr lang="ru-RU" sz="3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57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8327" y="1479100"/>
            <a:ext cx="822305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циональ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грамоталылык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кешене</a:t>
            </a:r>
            <a:r>
              <a:rPr lang="tt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ң тышкы мохит белән мөнәсәбәтләргә керү, тиз җайлашу һәм анда эшләү сәләте.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780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5337" y="2510238"/>
            <a:ext cx="184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41994" y="942583"/>
            <a:ext cx="8381236" cy="4990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4000" dirty="0" err="1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Ул</a:t>
            </a:r>
            <a:r>
              <a:rPr lang="tt-RU" sz="40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үз эченә: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tt-RU" sz="40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уку грамоталылыгын,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tt-RU" sz="40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математик грамоталылыкны,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tt-RU" sz="40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табигый-фәнни грамоталылыкны,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tt-RU" sz="40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финанс грамоталылыгын,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tt-RU" sz="40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глобаль компетенцияләр,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tt-RU" sz="40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креатив  </a:t>
            </a:r>
            <a:r>
              <a:rPr lang="tt-RU" sz="4000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фикерләүне ала</a:t>
            </a:r>
            <a:r>
              <a:rPr lang="tt-RU" sz="40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4000" dirty="0">
              <a:solidFill>
                <a:srgbClr val="C00000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94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4699" y="1427832"/>
            <a:ext cx="92856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tt-RU" sz="4000" dirty="0">
                <a:solidFill>
                  <a:srgbClr val="C00000"/>
                </a:solidFill>
                <a:latin typeface="Times New Roman"/>
                <a:ea typeface="Times New Roman"/>
              </a:rPr>
              <a:t>Уку грамоталылыгы – функциональ  грамоталылыкның  иң мөһим </a:t>
            </a:r>
            <a:r>
              <a:rPr lang="tt-RU" sz="40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өлеше </a:t>
            </a:r>
            <a:endParaRPr lang="ru-RU" sz="40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669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21080" y="1295400"/>
            <a:ext cx="871728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9065" marR="266065" indent="450850" algn="just">
              <a:lnSpc>
                <a:spcPct val="112000"/>
              </a:lnSpc>
              <a:spcBef>
                <a:spcPts val="15"/>
              </a:spcBef>
              <a:spcAft>
                <a:spcPts val="0"/>
              </a:spcAft>
            </a:pPr>
            <a:r>
              <a:rPr lang="kk-KZ" sz="4000" b="1" dirty="0">
                <a:latin typeface="Times New Roman" pitchFamily="18" charset="0"/>
                <a:ea typeface="Georgia"/>
                <a:cs typeface="Times New Roman" pitchFamily="18" charset="0"/>
              </a:rPr>
              <a:t>PIRLS, TIMSS, PISA, TALIS </a:t>
            </a:r>
            <a:r>
              <a:rPr lang="kk-KZ" sz="4000" dirty="0">
                <a:latin typeface="Times New Roman" pitchFamily="18" charset="0"/>
                <a:ea typeface="Georgia"/>
                <a:cs typeface="Times New Roman" pitchFamily="18" charset="0"/>
              </a:rPr>
              <a:t>халыкара тикшерүләре </a:t>
            </a:r>
            <a:r>
              <a:rPr lang="kk-KZ" sz="4000" dirty="0" smtClean="0">
                <a:latin typeface="Times New Roman" pitchFamily="18" charset="0"/>
                <a:ea typeface="Georgia"/>
                <a:cs typeface="Times New Roman" pitchFamily="18" charset="0"/>
              </a:rPr>
              <a:t>уздырыла</a:t>
            </a:r>
            <a:r>
              <a:rPr lang="kk-KZ" sz="4000" dirty="0">
                <a:latin typeface="Times New Roman" pitchFamily="18" charset="0"/>
                <a:ea typeface="Georgia"/>
                <a:cs typeface="Times New Roman" pitchFamily="18" charset="0"/>
              </a:rPr>
              <a:t>.</a:t>
            </a:r>
            <a:endParaRPr lang="ru-RU" sz="40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678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41120"/>
            <a:ext cx="8596668" cy="1584960"/>
          </a:xfrm>
        </p:spPr>
        <p:txBody>
          <a:bodyPr>
            <a:normAutofit/>
          </a:bodyPr>
          <a:lstStyle/>
          <a:p>
            <a:r>
              <a:rPr lang="tt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Игътибарыгыз өчен рәхмәт!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276303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860</TotalTime>
  <Words>108</Words>
  <Application>Microsoft Office PowerPoint</Application>
  <PresentationFormat>Произвольный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Грань</vt:lpstr>
      <vt:lpstr>Слайд 1</vt:lpstr>
      <vt:lpstr>Слайд 2</vt:lpstr>
      <vt:lpstr>Слайд 3</vt:lpstr>
      <vt:lpstr>Слайд 4</vt:lpstr>
      <vt:lpstr>Слайд 5</vt:lpstr>
      <vt:lpstr>Слайд 6</vt:lpstr>
      <vt:lpstr>Игътибарыгыз өчен рәхмәт!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Абишева Петровна</dc:creator>
  <cp:lastModifiedBy>Учитель</cp:lastModifiedBy>
  <cp:revision>56</cp:revision>
  <dcterms:created xsi:type="dcterms:W3CDTF">2021-12-10T12:09:26Z</dcterms:created>
  <dcterms:modified xsi:type="dcterms:W3CDTF">2024-04-12T09:58:44Z</dcterms:modified>
</cp:coreProperties>
</file>